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70" r:id="rId9"/>
    <p:sldId id="514" r:id="rId10"/>
    <p:sldId id="544" r:id="rId11"/>
    <p:sldId id="552" r:id="rId12"/>
    <p:sldId id="559" r:id="rId13"/>
    <p:sldId id="554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55" r:id="rId24"/>
    <p:sldId id="558" r:id="rId25"/>
    <p:sldId id="560" r:id="rId26"/>
    <p:sldId id="548" r:id="rId27"/>
    <p:sldId id="488" r:id="rId28"/>
    <p:sldId id="550" r:id="rId29"/>
    <p:sldId id="556" r:id="rId30"/>
    <p:sldId id="551" r:id="rId31"/>
    <p:sldId id="557" r:id="rId32"/>
    <p:sldId id="377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70"/>
            <p14:sldId id="514"/>
            <p14:sldId id="544"/>
            <p14:sldId id="552"/>
            <p14:sldId id="559"/>
            <p14:sldId id="554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55"/>
            <p14:sldId id="558"/>
            <p14:sldId id="560"/>
            <p14:sldId id="548"/>
            <p14:sldId id="48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84911" autoAdjust="0"/>
  </p:normalViewPr>
  <p:slideViewPr>
    <p:cSldViewPr snapToGrid="0">
      <p:cViewPr varScale="1">
        <p:scale>
          <a:sx n="58" d="100"/>
          <a:sy n="58" d="100"/>
        </p:scale>
        <p:origin x="92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engineering/en_us/topics/insights/2020/graph-ml-at-twitter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= principal component analysis</a:t>
            </a:r>
          </a:p>
          <a:p>
            <a:r>
              <a:rPr lang="en-US" dirty="0"/>
              <a:t>Symmetric means that Matrix A == Transpose(Matrix M)</a:t>
            </a:r>
          </a:p>
          <a:p>
            <a:r>
              <a:rPr lang="en-US" dirty="0"/>
              <a:t>Laplacian is symmetric semidefinite positive matrix. You can think of it as an operator on functions defined by the graph G.</a:t>
            </a:r>
          </a:p>
          <a:p>
            <a:r>
              <a:rPr lang="en-US" dirty="0"/>
              <a:t>https://en.wikipedia.org/wiki/Definite_symmetric_matrix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Laplacian shows in what directions and how </a:t>
            </a:r>
            <a:r>
              <a:rPr lang="en-US" i="1" dirty="0"/>
              <a:t>smoothly</a:t>
            </a:r>
            <a:r>
              <a:rPr lang="en-US" dirty="0"/>
              <a:t> the “energy” will diffuse over a graph if we put some “potential” in node </a:t>
            </a:r>
            <a:r>
              <a:rPr lang="en-US" i="1" dirty="0" err="1"/>
              <a:t>i</a:t>
            </a:r>
            <a:r>
              <a:rPr lang="en-US" dirty="0"/>
              <a:t>. A typical use-case of Laplacian in mathematics and physics is to solve how a signal (wave) propagates in a dynamic system.</a:t>
            </a:r>
          </a:p>
          <a:p>
            <a:endParaRPr lang="en-US" dirty="0"/>
          </a:p>
          <a:p>
            <a:r>
              <a:rPr lang="en-US" dirty="0"/>
              <a:t>Eigen-decomposition of the graph Laplacian is applied to a single graph for the purpose to extract subgraphs or clusters (communities) of nodes, and eigenvalues tell us a lot about graph connectivity.</a:t>
            </a:r>
          </a:p>
          <a:p>
            <a:endParaRPr lang="en-US" dirty="0"/>
          </a:p>
          <a:p>
            <a:r>
              <a:rPr lang="en-US" dirty="0"/>
              <a:t>For example, imagine that the star graph above in the middle is made from metal, so that it transfers heat well. Then, if we start to heat up node 0 (dark blue), this heat will propagate to other nodes in a way defined by the Laplacian. In the particular case of a star graph with all edges equal, heat will spread uniformly to all other nodes, which is not true for other graphs due to their structure.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Bruna et al. 2013 were the first to apply spectral graph analysis to </a:t>
            </a:r>
            <a:r>
              <a:rPr lang="en-US" i="1" dirty="0"/>
              <a:t>learn convolutional filters</a:t>
            </a:r>
            <a:r>
              <a:rPr lang="en-US" dirty="0"/>
              <a:t> for the graph classification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dimensionality of trainable weights (filters) </a:t>
            </a: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depends on the number of nodes </a:t>
            </a:r>
            <a:r>
              <a:rPr lang="en-US" i="1" dirty="0"/>
              <a:t>N</a:t>
            </a:r>
            <a:r>
              <a:rPr lang="en-US" dirty="0"/>
              <a:t> in a graph;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also depends on the graph structure encoded in eigenvectors </a:t>
            </a:r>
            <a:r>
              <a:rPr lang="en-US" i="1" dirty="0"/>
              <a:t>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Cao, </a:t>
            </a:r>
            <a:r>
              <a:rPr lang="en-US" sz="2800" dirty="0" err="1"/>
              <a:t>Defu</a:t>
            </a:r>
            <a:r>
              <a:rPr lang="en-US" sz="2800" dirty="0"/>
              <a:t>, et al. "Spectral Temporal Graph Neural Network for Multivariate Time-series Forecasting." </a:t>
            </a:r>
            <a:r>
              <a:rPr lang="en-US" sz="2800" dirty="0" err="1"/>
              <a:t>NeurIPS</a:t>
            </a:r>
            <a:r>
              <a:rPr lang="en-US" sz="2800" dirty="0"/>
              <a:t>, 33 (2020).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Theta is the </a:t>
            </a:r>
            <a:r>
              <a:rPr lang="en-US" sz="1800" b="0" i="0" u="none" strike="noStrike" baseline="0" dirty="0" err="1">
                <a:latin typeface="NimbusRomNo9L-Medi"/>
              </a:rPr>
              <a:t>the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 is an encoder-decoder model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2800" b="1" dirty="0"/>
              <a:t>Circle dot is the Hadamard product</a:t>
            </a:r>
            <a:r>
              <a:rPr lang="en-US" sz="2800" dirty="0"/>
              <a:t> (also known as the </a:t>
            </a:r>
            <a:r>
              <a:rPr lang="en-US" sz="2800" b="1" dirty="0"/>
              <a:t>element-wise product) - https://en.wikipedia.org/wiki/Hadamard_product_(matrices)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We have two branches of this module in the </a:t>
            </a:r>
            <a:r>
              <a:rPr lang="en-US" sz="1800" b="0" i="0" u="none" strike="noStrike" baseline="0" dirty="0" err="1">
                <a:latin typeface="NimbusRomNo9L-Regu"/>
              </a:rPr>
              <a:t>StemGNN</a:t>
            </a:r>
            <a:r>
              <a:rPr lang="en-US" sz="1800" b="0" i="0" u="none" strike="noStrike" baseline="0" dirty="0">
                <a:latin typeface="NimbusRomNo9L-Regu"/>
              </a:rPr>
              <a:t> block, one to forecast future values, namely forecasting branch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other to reconstruct history values, namely </a:t>
            </a:r>
            <a:r>
              <a:rPr lang="en-US" sz="1800" b="0" i="0" u="none" strike="noStrike" baseline="0" dirty="0" err="1">
                <a:latin typeface="NimbusRomNo9L-Regu"/>
              </a:rPr>
              <a:t>backcasting</a:t>
            </a:r>
            <a:r>
              <a:rPr lang="en-US" sz="1800" b="0" i="0" u="none" strike="noStrike" baseline="0" dirty="0">
                <a:latin typeface="NimbusRomNo9L-Regu"/>
              </a:rPr>
              <a:t> branch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200" dirty="0">
                <a:latin typeface="NimbusRomNo9L-Regu"/>
              </a:rPr>
              <a:t>Recall that Time Series Forecasting has traditional methods like </a:t>
            </a:r>
          </a:p>
          <a:p>
            <a:pPr algn="l"/>
            <a:r>
              <a:rPr lang="en-US" sz="1200" dirty="0" err="1">
                <a:latin typeface="NimbusRomNo9L-Regu"/>
              </a:rPr>
              <a:t>Garch</a:t>
            </a:r>
            <a:r>
              <a:rPr lang="en-US" sz="1200" dirty="0">
                <a:latin typeface="NimbusRomNo9L-Regu"/>
              </a:rPr>
              <a:t> and Granger Causality</a:t>
            </a:r>
            <a:endParaRPr lang="en-US" sz="12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source:</a:t>
            </a:r>
            <a:r>
              <a:rPr lang="en-US" dirty="0"/>
              <a:t> </a:t>
            </a:r>
            <a:r>
              <a:rPr lang="en-US" sz="1200" dirty="0"/>
              <a:t>Bronstein, M., </a:t>
            </a:r>
            <a:r>
              <a:rPr lang="en-US" sz="1200" b="1" dirty="0"/>
              <a:t>Graph ML at Twitter, </a:t>
            </a:r>
            <a:r>
              <a:rPr lang="en-US" sz="1200" dirty="0"/>
              <a:t>2020</a:t>
            </a:r>
          </a:p>
          <a:p>
            <a:r>
              <a:rPr lang="en-US" sz="1200" dirty="0">
                <a:hlinkClick r:id="rId3"/>
              </a:rPr>
              <a:t>https://blog.twitter.com/engineering/en_us/topics/insights/2020/graph-ml-at-twitter.html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>
              <a:solidFill>
                <a:srgbClr val="222222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9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blog.twitter.com/engineering/en_us/topics/insights/2020/graph-ml-at-twitte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hyperlink" Target="https://towardsdatascience.com/spectral-graph-convolution-explained-and-implemented-step-by-step-2e495b57f801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graph-convolution-explained-and-implemented-step-by-step-2e495b57f801" TargetMode="External"/><Relationship Id="rId2" Type="http://schemas.openxmlformats.org/officeDocument/2006/relationships/hyperlink" Target="https://blog.twitter.com/engineering/en_us/topics/insights/2020/graph-ml-at-twitter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cs.yale.edu/homes/spielman/561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BF09-413E-49CF-BD61-6F452E85143C}"/>
              </a:ext>
            </a:extLst>
          </p:cNvPr>
          <p:cNvSpPr/>
          <p:nvPr/>
        </p:nvSpPr>
        <p:spPr bwMode="gray">
          <a:xfrm>
            <a:off x="2577768" y="3296122"/>
            <a:ext cx="9614231" cy="825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986727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</a:t>
            </a:r>
            <a:r>
              <a:rPr lang="en-US" sz="1800" dirty="0">
                <a:solidFill>
                  <a:srgbClr val="222222"/>
                </a:solidFill>
                <a:latin typeface="+mj-lt"/>
              </a:rPr>
              <a:t>[Rossi et al. 2020]</a:t>
            </a:r>
            <a:br>
              <a:rPr lang="en-US" sz="1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next node link in a Twitter network</a:t>
            </a:r>
          </a:p>
          <a:p>
            <a:r>
              <a:rPr lang="en-US" u="sng" dirty="0"/>
              <a:t>Intuition</a:t>
            </a:r>
            <a:r>
              <a:rPr lang="en-US" dirty="0"/>
              <a:t>: Temporal Graph Network (TGN) encoder applied on a continuous-time dynamic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3" y="4100635"/>
            <a:ext cx="5189837" cy="249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/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u="none" strike="noStrike" baseline="0" dirty="0">
                    <a:latin typeface="NimbusRomNo9L-Regu"/>
                  </a:rPr>
                  <a:t>Two types of time-stamped-event </a:t>
                </a:r>
                <a:r>
                  <a:rPr lang="en-US" sz="1800" b="1" i="0" u="none" strike="noStrike" baseline="0" dirty="0">
                    <a:latin typeface="CMMI10"/>
                  </a:rPr>
                  <a:t>x</a:t>
                </a:r>
                <a:r>
                  <a:rPr lang="en-US" sz="1800" b="1" i="0" u="none" strike="noStrike" baseline="0" dirty="0">
                    <a:latin typeface="CMR10"/>
                  </a:rPr>
                  <a:t>(</a:t>
                </a:r>
                <a:r>
                  <a:rPr lang="en-US" sz="1800" b="1" i="0" u="none" strike="noStrike" baseline="0" dirty="0">
                    <a:latin typeface="CMMI10"/>
                  </a:rPr>
                  <a:t>t</a:t>
                </a:r>
                <a:r>
                  <a:rPr lang="en-US" sz="1800" b="1" i="0" u="none" strike="noStrike" baseline="0" dirty="0">
                    <a:latin typeface="CMR10"/>
                  </a:rPr>
                  <a:t>):</a:t>
                </a:r>
                <a:endParaRPr lang="en-US" sz="1800" b="1" i="0" u="none" strike="noStrike" baseline="0" dirty="0">
                  <a:latin typeface="NimbusRomNo9L-Med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Medi"/>
                  </a:rPr>
                  <a:t>N</a:t>
                </a:r>
                <a:r>
                  <a:rPr lang="en-US" sz="1800" b="0" i="0" u="none" strike="noStrike" baseline="0" dirty="0">
                    <a:latin typeface="NimbusRomNo9L-Medi"/>
                  </a:rPr>
                  <a:t>ode-wise event </a:t>
                </a:r>
                <a:r>
                  <a:rPr lang="en-US" sz="1800" b="0" i="0" u="none" strike="noStrike" baseline="0" dirty="0">
                    <a:latin typeface="NimbusRomNo9L-Regu"/>
                  </a:rPr>
                  <a:t>is represented by node </a:t>
                </a:r>
                <a:r>
                  <a:rPr lang="en-US" sz="1800" b="0" i="0" u="none" strike="noStrike" baseline="0" dirty="0">
                    <a:latin typeface="CMBX10"/>
                  </a:rPr>
                  <a:t>v</a:t>
                </a:r>
                <a:r>
                  <a:rPr lang="en-US" sz="800" b="0" i="0" u="none" strike="noStrike" baseline="0" dirty="0">
                    <a:latin typeface="CMMI7"/>
                  </a:rPr>
                  <a:t>i</a:t>
                </a:r>
                <a:r>
                  <a:rPr lang="en-US" sz="1800" b="0" i="0" u="none" strike="noStrike" baseline="0" dirty="0">
                    <a:latin typeface="CMR10"/>
                  </a:rPr>
                  <a:t>(</a:t>
                </a: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)</a:t>
                </a:r>
                <a:endParaRPr lang="en-US" sz="1800" b="0" i="0" u="none" strike="noStrike" baseline="0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Interaction event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NimbusRomNo9L-Regu"/>
                  </a:rPr>
                  <a:t> between nodes </a:t>
                </a:r>
                <a:r>
                  <a:rPr lang="en-US" dirty="0" err="1">
                    <a:latin typeface="NimbusRomNo9L-Regu"/>
                  </a:rPr>
                  <a:t>i</a:t>
                </a:r>
                <a:r>
                  <a:rPr lang="en-US" dirty="0">
                    <a:latin typeface="NimbusRomNo9L-Regu"/>
                  </a:rPr>
                  <a:t> and j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blipFill>
                <a:blip r:embed="rId4"/>
                <a:stretch>
                  <a:fillRect l="-781" t="-320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182579" y="1753080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e.g.,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/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NimbusRomNo9L-Regu"/>
                  </a:rPr>
                  <a:t>T</a:t>
                </a:r>
                <a:r>
                  <a:rPr lang="en-US" sz="1400" b="1" i="0" u="none" strike="noStrike" baseline="0" dirty="0">
                    <a:latin typeface="NimbusRomNo9L-Regu"/>
                  </a:rPr>
                  <a:t>emporal embedding </a:t>
                </a:r>
                <a14:m>
                  <m:oMath xmlns:m="http://schemas.openxmlformats.org/officeDocument/2006/math">
                    <m:r>
                      <a:rPr lang="en-US" sz="1400" b="1" i="1" u="none" strike="noStrike" baseline="0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600" b="1" i="1" u="none" strike="noStrike" baseline="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blipFill>
                <a:blip r:embed="rId5"/>
                <a:stretch>
                  <a:fillRect l="-815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12BB4-947B-48A2-838A-E903A38F1007}"/>
                  </a:ext>
                </a:extLst>
              </p:cNvPr>
              <p:cNvSpPr txBox="1"/>
              <p:nvPr/>
            </p:nvSpPr>
            <p:spPr bwMode="gray">
              <a:xfrm>
                <a:off x="6943131" y="5542045"/>
                <a:ext cx="28269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u="sng" dirty="0">
                    <a:latin typeface="NimbusRomNo9L-Regu"/>
                  </a:rPr>
                  <a:t> is a memory updater: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12BB4-947B-48A2-838A-E903A38F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3131" y="5542045"/>
                <a:ext cx="2826945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956" y="3308788"/>
            <a:ext cx="7001188" cy="7671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A6E10E-3E04-4C24-8A24-F9FAD31D74E0}"/>
                  </a:ext>
                </a:extLst>
              </p:cNvPr>
              <p:cNvSpPr txBox="1"/>
              <p:nvPr/>
            </p:nvSpPr>
            <p:spPr bwMode="gray">
              <a:xfrm>
                <a:off x="8880875" y="4213282"/>
                <a:ext cx="2718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b="0" i="0" u="none" strike="noStrike" baseline="0" dirty="0">
                    <a:latin typeface="CMMI10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a learnable function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A6E10E-3E04-4C24-8A24-F9FAD31D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80875" y="4213282"/>
                <a:ext cx="2718001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09D8CA-D28E-45F1-AEA8-CAB67C9A1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131" y="6195582"/>
            <a:ext cx="3208589" cy="421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0F2435-A7C1-4C39-BE63-6BA51F126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917" y="5869813"/>
            <a:ext cx="3126211" cy="3251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0558AE-A616-4BF9-B8C2-1AF639EA10EE}"/>
              </a:ext>
            </a:extLst>
          </p:cNvPr>
          <p:cNvSpPr txBox="1"/>
          <p:nvPr/>
        </p:nvSpPr>
        <p:spPr bwMode="gray">
          <a:xfrm>
            <a:off x="8272826" y="6515277"/>
            <a:ext cx="1742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LSTM or RNN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040DE-A0C7-4941-85F2-7604E75D1CDF}"/>
              </a:ext>
            </a:extLst>
          </p:cNvPr>
          <p:cNvSpPr/>
          <p:nvPr/>
        </p:nvSpPr>
        <p:spPr bwMode="gray">
          <a:xfrm>
            <a:off x="7838933" y="6519757"/>
            <a:ext cx="308289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2CC080-6E38-48FA-A9AF-DBFD8EFEBC6C}"/>
              </a:ext>
            </a:extLst>
          </p:cNvPr>
          <p:cNvCxnSpPr>
            <a:cxnSpLocks/>
            <a:stCxn id="25" idx="2"/>
            <a:endCxn id="24" idx="1"/>
          </p:cNvCxnSpPr>
          <p:nvPr/>
        </p:nvCxnSpPr>
        <p:spPr bwMode="gray">
          <a:xfrm rot="16200000" flipH="1">
            <a:off x="8081108" y="6477447"/>
            <a:ext cx="103689" cy="279748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0A0-0E79-4FBD-970E-746EABFA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Flow of the TGN operation </a:t>
            </a:r>
            <a:r>
              <a:rPr lang="en-US" sz="1800" dirty="0"/>
              <a:t>[Rossi et al. 2020]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FF83-9296-4BD2-AF7B-2599C74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C4263-7884-4188-97AA-78800516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8" y="1949029"/>
            <a:ext cx="7735587" cy="4059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E635-1EC3-43B2-A08C-748E887D7D65}"/>
              </a:ext>
            </a:extLst>
          </p:cNvPr>
          <p:cNvSpPr txBox="1"/>
          <p:nvPr/>
        </p:nvSpPr>
        <p:spPr bwMode="gray">
          <a:xfrm>
            <a:off x="5906142" y="4052781"/>
            <a:ext cx="3526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NimbusRomNo9L-Regu"/>
              </a:rPr>
              <a:t>embeddings can be computed using the just updated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DBF-3163-4459-BEEC-B4F8A4BFC272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FA0C9-3EF5-4720-91CC-EFB1CB76A02F}"/>
              </a:ext>
            </a:extLst>
          </p:cNvPr>
          <p:cNvSpPr txBox="1"/>
          <p:nvPr/>
        </p:nvSpPr>
        <p:spPr bwMode="gray">
          <a:xfrm>
            <a:off x="508119" y="1031304"/>
            <a:ext cx="971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 strike="noStrike" baseline="0" dirty="0">
                <a:latin typeface="NimbusRomNo9L-Regu"/>
              </a:rPr>
              <a:t>Goal:</a:t>
            </a:r>
            <a:r>
              <a:rPr lang="en-US" sz="2000" b="0" i="0" u="none" strike="noStrike" baseline="0" dirty="0">
                <a:latin typeface="NimbusRomNo9L-Regu"/>
              </a:rPr>
              <a:t> Allows the computation of the memory-related modules </a:t>
            </a:r>
            <a:r>
              <a:rPr lang="en-US" sz="2000" dirty="0">
                <a:latin typeface="NimbusRomNo9L-Regu"/>
              </a:rPr>
              <a:t>to </a:t>
            </a:r>
            <a:r>
              <a:rPr lang="en-US" sz="2000" b="0" i="0" u="none" strike="noStrike" baseline="0" dirty="0">
                <a:latin typeface="NimbusRomNo9L-Regu"/>
              </a:rPr>
              <a:t>directly influence the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7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F8498-9034-47F4-853A-6685C398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80" y="2160692"/>
            <a:ext cx="6318551" cy="3369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0D789F-09B7-4C6C-8E10-7141FFA5B005}"/>
              </a:ext>
            </a:extLst>
          </p:cNvPr>
          <p:cNvSpPr txBox="1"/>
          <p:nvPr/>
        </p:nvSpPr>
        <p:spPr bwMode="gray">
          <a:xfrm>
            <a:off x="5574957" y="5529798"/>
            <a:ext cx="62401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/>
              <a:t>source:</a:t>
            </a:r>
            <a:r>
              <a:rPr lang="en-US" sz="1100" dirty="0"/>
              <a:t> Bronstein, M., </a:t>
            </a:r>
            <a:r>
              <a:rPr lang="en-US" sz="1100" b="1" dirty="0"/>
              <a:t>Graph ML at Twitter, </a:t>
            </a:r>
            <a:r>
              <a:rPr lang="en-US" sz="1100" dirty="0"/>
              <a:t>2020</a:t>
            </a:r>
          </a:p>
          <a:p>
            <a:r>
              <a:rPr lang="en-US" sz="1100" dirty="0">
                <a:hlinkClick r:id="rId4"/>
              </a:rPr>
              <a:t>https://blog.twitter.com/engineering/en_us/topics/insights/2020/graph-ml-at-twitter.html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B4-69FA-4363-B365-D48F1DA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1" y="146810"/>
            <a:ext cx="9720075" cy="514738"/>
          </a:xfrm>
        </p:spPr>
        <p:txBody>
          <a:bodyPr/>
          <a:lstStyle/>
          <a:p>
            <a:r>
              <a:rPr lang="en-US" sz="2400" dirty="0"/>
              <a:t>Laplacian Eigenmaps and Spectral Techniques </a:t>
            </a:r>
            <a:r>
              <a:rPr lang="en-US" sz="1600" dirty="0"/>
              <a:t>[Belkin &amp; Niyogi 2001]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</p:spPr>
            <p:txBody>
              <a:bodyPr/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represent data sampled in a low dimensional space but that was embedded in a high dimensional space.</a:t>
                </a:r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: dimensionality reduction through decomposition that preserves locality properties</a:t>
                </a:r>
              </a:p>
              <a:p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symmetric semidefinite positive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latin typeface="+mj-lt"/>
                  </a:rPr>
                  <a:t>,where z a column vector or real numbers.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latin typeface="Verdana (body)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latin typeface="Verdana (body)"/>
                  </a:rPr>
                  <a:t>is the adjacency matrix</a:t>
                </a:r>
                <a:endParaRPr lang="en-US" sz="2000" b="0" dirty="0">
                  <a:latin typeface="Verdana (body)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latin typeface="Verdana (body)"/>
                  </a:rPr>
                  <a:t> </a:t>
                </a:r>
                <a:r>
                  <a:rPr lang="en-US" sz="1800" dirty="0">
                    <a:latin typeface="Verdana (body)"/>
                  </a:rPr>
                  <a:t>is the diagonal node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Verdana (body)"/>
                </a:endParaRPr>
              </a:p>
              <a:p>
                <a:r>
                  <a:rPr lang="en-US" sz="1800" u="sng" dirty="0">
                    <a:latin typeface="Verdana (body)"/>
                  </a:rPr>
                  <a:t>How to decompose the Laplacian?</a:t>
                </a:r>
                <a:endParaRPr lang="en-US" sz="1800" i="1" u="sng" dirty="0">
                  <a:latin typeface="Verdana (body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𝐷𝑦</m:t>
                    </m:r>
                  </m:oMath>
                </a14:m>
                <a:r>
                  <a:rPr lang="en-US" sz="2000" dirty="0">
                    <a:latin typeface="Verdana (body)"/>
                  </a:rPr>
                  <a:t>, </a:t>
                </a:r>
                <a:r>
                  <a:rPr lang="en-US" sz="1800" dirty="0">
                    <a:latin typeface="Verdana (body)"/>
                  </a:rPr>
                  <a:t>where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Verdana (body)"/>
                  </a:rPr>
                  <a:t>y are the eigenvalues, </a:t>
                </a:r>
                <a:endParaRPr lang="en-US" sz="1800" i="1" dirty="0">
                  <a:latin typeface="Verdana (body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b="0" i="0" dirty="0">
                    <a:latin typeface="Verdana (body)"/>
                  </a:rPr>
                  <a:t> are the </a:t>
                </a:r>
                <a:r>
                  <a:rPr lang="en-US" sz="1800" dirty="0">
                    <a:latin typeface="Verdana (body)"/>
                  </a:rPr>
                  <a:t>eigenvectors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  <a:blipFill>
                <a:blip r:embed="rId3"/>
                <a:stretch>
                  <a:fillRect l="-1275" t="-1332" b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5D8FB9C-5DF4-418B-9305-F7BCFAFFEB0C}"/>
              </a:ext>
            </a:extLst>
          </p:cNvPr>
          <p:cNvSpPr/>
          <p:nvPr/>
        </p:nvSpPr>
        <p:spPr bwMode="gray">
          <a:xfrm>
            <a:off x="6560079" y="3041567"/>
            <a:ext cx="5565345" cy="3639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D8A8-9C49-46BD-8837-B8F3676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02-3709-44F9-8C4C-2F1C9C91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57" y="3579923"/>
            <a:ext cx="5326405" cy="288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E21-A033-40CD-A017-70D0C24FFBC3}"/>
              </a:ext>
            </a:extLst>
          </p:cNvPr>
          <p:cNvSpPr txBox="1"/>
          <p:nvPr/>
        </p:nvSpPr>
        <p:spPr bwMode="gray">
          <a:xfrm>
            <a:off x="6756336" y="3289211"/>
            <a:ext cx="5196726" cy="30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Classification using the Laplacian versus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598C-2080-401A-B4B9-CAC1A0CEADBE}"/>
              </a:ext>
            </a:extLst>
          </p:cNvPr>
          <p:cNvSpPr txBox="1"/>
          <p:nvPr/>
        </p:nvSpPr>
        <p:spPr bwMode="gray">
          <a:xfrm>
            <a:off x="146246" y="6382543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Belkin, M., &amp; Niyogi, P. (2001). Laplacian eigenmaps and spectral techniques for embedding and clustering, </a:t>
            </a:r>
            <a:r>
              <a:rPr lang="en-US" sz="1100" dirty="0" err="1"/>
              <a:t>NeurIPs</a:t>
            </a:r>
            <a:r>
              <a:rPr lang="en-US" sz="1100" dirty="0"/>
              <a:t>, </a:t>
            </a:r>
            <a:r>
              <a:rPr lang="en-US" sz="1100" i="1" dirty="0"/>
              <a:t>14</a:t>
            </a:r>
            <a:r>
              <a:rPr lang="en-US" sz="1100" dirty="0"/>
              <a:t>, 585-591.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4C4D7-83BC-4E92-A35A-B021F6649B53}"/>
              </a:ext>
            </a:extLst>
          </p:cNvPr>
          <p:cNvSpPr txBox="1"/>
          <p:nvPr/>
        </p:nvSpPr>
        <p:spPr bwMode="gray">
          <a:xfrm>
            <a:off x="345496" y="5885881"/>
            <a:ext cx="597423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However, this might be too expensive to large matrices</a:t>
            </a:r>
          </a:p>
        </p:txBody>
      </p:sp>
    </p:spTree>
    <p:extLst>
      <p:ext uri="{BB962C8B-B14F-4D97-AF65-F5344CB8AC3E}">
        <p14:creationId xmlns:p14="http://schemas.microsoft.com/office/powerpoint/2010/main" val="32468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7" grpId="0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0858-7BEC-4AD6-B956-F12C951A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visualization </a:t>
            </a:r>
            <a:r>
              <a:rPr lang="en-US" sz="1800" dirty="0"/>
              <a:t>[Knyazev 2019]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0D3D-55E8-4EE9-97DD-4CBE1768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41067-85EC-4DF0-A098-3FC7274F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5" y="1902941"/>
            <a:ext cx="9198239" cy="417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43A43-96BA-463B-9C9B-8CD0B3933825}"/>
              </a:ext>
            </a:extLst>
          </p:cNvPr>
          <p:cNvSpPr txBox="1"/>
          <p:nvPr/>
        </p:nvSpPr>
        <p:spPr bwMode="gray">
          <a:xfrm>
            <a:off x="146246" y="6382543"/>
            <a:ext cx="110337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u="sng" dirty="0"/>
              <a:t>source:</a:t>
            </a:r>
            <a:r>
              <a:rPr lang="en-US" sz="1100" dirty="0"/>
              <a:t> </a:t>
            </a:r>
            <a:r>
              <a:rPr lang="en-US" sz="1100" b="1" dirty="0">
                <a:latin typeface="NimbusMonL-Regu"/>
              </a:rPr>
              <a:t>[Knyazev 2019] </a:t>
            </a:r>
            <a:r>
              <a:rPr lang="en-US" sz="1100" dirty="0">
                <a:latin typeface="NimbusMonL-Regu"/>
              </a:rPr>
              <a:t>Boris Knyazev</a:t>
            </a:r>
            <a:r>
              <a:rPr lang="en-US" sz="1100" b="1" dirty="0">
                <a:latin typeface="NimbusMonL-Regu"/>
              </a:rPr>
              <a:t>, Spectral Graph Convolution Explained and Implemented Step By Step</a:t>
            </a:r>
          </a:p>
          <a:p>
            <a:pPr>
              <a:defRPr/>
            </a:pPr>
            <a:r>
              <a:rPr lang="en-US" sz="1100" dirty="0">
                <a:latin typeface="NimbusMonL-Regu"/>
              </a:rPr>
              <a:t> </a:t>
            </a:r>
            <a:r>
              <a:rPr lang="en-US" sz="1100" dirty="0">
                <a:latin typeface="NimbusMonL-Regu"/>
                <a:hlinkClick r:id="rId4"/>
              </a:rPr>
              <a:t>https://towardsdatascience.com/spectral-graph-convolution-explained-and-implemented-step-by-step-2e495b57f801</a:t>
            </a:r>
            <a:r>
              <a:rPr lang="en-US" sz="1100" dirty="0">
                <a:latin typeface="NimbusMonL-Regu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/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Graph Laplacian </a:t>
                </a:r>
                <a:r>
                  <a:rPr lang="en-US" i="1" dirty="0"/>
                  <a:t>L</a:t>
                </a:r>
                <a:r>
                  <a:rPr lang="en-US" dirty="0"/>
                  <a:t> is an adjacency matrix </a:t>
                </a:r>
                <a:r>
                  <a:rPr lang="en-US" i="1" dirty="0"/>
                  <a:t>A</a:t>
                </a:r>
                <a:r>
                  <a:rPr lang="en-US" dirty="0"/>
                  <a:t> normalized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eigen-decomposition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 is a graph representation with orthogonal components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blipFill>
                <a:blip r:embed="rId5"/>
                <a:stretch>
                  <a:fillRect l="-418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75222A-64CF-4CC0-A1C3-3D700D0DE227}"/>
              </a:ext>
            </a:extLst>
          </p:cNvPr>
          <p:cNvSpPr txBox="1"/>
          <p:nvPr/>
        </p:nvSpPr>
        <p:spPr bwMode="gray">
          <a:xfrm>
            <a:off x="349855" y="2649666"/>
            <a:ext cx="2360393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Graph Laplacian shows the directions and how </a:t>
            </a:r>
            <a:r>
              <a:rPr lang="en-US" sz="1600" i="1" dirty="0"/>
              <a:t>smoothly</a:t>
            </a:r>
            <a:r>
              <a:rPr lang="en-US" sz="1600" dirty="0"/>
              <a:t> the “energy” will diffuse over a graph if we put some “potential” in node </a:t>
            </a:r>
            <a:r>
              <a:rPr lang="en-US" sz="1600" i="1" dirty="0" err="1"/>
              <a:t>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 typical use-case of is to solve how a signal (wave) propagates in a dynamic system.</a:t>
            </a:r>
          </a:p>
        </p:txBody>
      </p:sp>
    </p:spTree>
    <p:extLst>
      <p:ext uri="{BB962C8B-B14F-4D97-AF65-F5344CB8AC3E}">
        <p14:creationId xmlns:p14="http://schemas.microsoft.com/office/powerpoint/2010/main" val="33443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Spectral Networks </a:t>
            </a:r>
            <a:r>
              <a:rPr lang="en-US" sz="2000" dirty="0"/>
              <a:t>[Bruna et al.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52516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Locality and Multi-Resolution Clustering</a:t>
            </a:r>
          </a:p>
          <a:p>
            <a:r>
              <a:rPr lang="en-US" dirty="0"/>
              <a:t>2- Spectral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latin typeface="NimbusRomNo9L-Medi"/>
              </a:rPr>
              <a:t>Convolution via the Laplacian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NimbusRomNo9L-Med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58" y="1865013"/>
            <a:ext cx="2137544" cy="177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80661" y="6548040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Bruna et al., Spectral Networks and Deep Locally Connected Networks on Graphs, ICLR, 2014.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A1A29-003B-487E-89E3-ABF89CD61D09}"/>
              </a:ext>
            </a:extLst>
          </p:cNvPr>
          <p:cNvSpPr txBox="1"/>
          <p:nvPr/>
        </p:nvSpPr>
        <p:spPr bwMode="gray">
          <a:xfrm>
            <a:off x="7223126" y="1975831"/>
            <a:ext cx="318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+mj-lt"/>
              </a:rPr>
              <a:t>Multi-resolution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63889-BB68-449D-959C-C99AD3EC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4464584"/>
            <a:ext cx="4972608" cy="1022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/>
              <p:nvPr/>
            </p:nvSpPr>
            <p:spPr bwMode="gray">
              <a:xfrm>
                <a:off x="391340" y="5491684"/>
                <a:ext cx="5273246" cy="100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are node features,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a layer in the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the diagonal matrix weight matrix to be learned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are the eigenvectors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some non-linearity (sigmoid, tanh, etc.)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40" y="5491684"/>
                <a:ext cx="5273246" cy="1009315"/>
              </a:xfrm>
              <a:prstGeom prst="rect">
                <a:avLst/>
              </a:prstGeom>
              <a:blipFill>
                <a:blip r:embed="rId5"/>
                <a:stretch>
                  <a:fillRect t="-121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ACE1BA-D9A2-46AE-87F3-5781A2FF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069" y="4827496"/>
            <a:ext cx="2743844" cy="41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A2E9F-699F-4802-BE95-0F95BC15C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787" y="5288368"/>
            <a:ext cx="3476368" cy="24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16656-9EA2-4A82-82E5-FDDD07CBC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063" y="5537062"/>
            <a:ext cx="3237857" cy="249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B5B99-F2CA-4EED-B778-87DDCF044022}"/>
              </a:ext>
            </a:extLst>
          </p:cNvPr>
          <p:cNvSpPr txBox="1"/>
          <p:nvPr/>
        </p:nvSpPr>
        <p:spPr bwMode="gray">
          <a:xfrm>
            <a:off x="5698322" y="4731526"/>
            <a:ext cx="23871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However, </a:t>
            </a:r>
            <a:r>
              <a:rPr lang="en-US" sz="1400" i="1" dirty="0" err="1"/>
              <a:t>F</a:t>
            </a:r>
            <a:r>
              <a:rPr lang="en-US" sz="1400" i="1" baseline="-25000" dirty="0" err="1"/>
              <a:t>k</a:t>
            </a:r>
            <a:r>
              <a:rPr lang="en-US" sz="1400" dirty="0"/>
              <a:t> depends on the number of nodes and the graph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/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Solution</a:t>
                </a:r>
                <a:r>
                  <a:rPr lang="en-US" sz="1400" dirty="0"/>
                  <a:t>: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using k functions instead of N</a:t>
                </a:r>
                <a:endParaRPr lang="en-US" sz="1400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blipFill>
                <a:blip r:embed="rId9"/>
                <a:stretch>
                  <a:fillRect l="-550" r="-91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F094312-DD6C-4D6B-8990-E6A12D9EABC3}"/>
              </a:ext>
            </a:extLst>
          </p:cNvPr>
          <p:cNvSpPr/>
          <p:nvPr/>
        </p:nvSpPr>
        <p:spPr bwMode="gray">
          <a:xfrm>
            <a:off x="609600" y="5580261"/>
            <a:ext cx="5247503" cy="1167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641C06-782B-4CCC-8200-878C20CA4942}"/>
              </a:ext>
            </a:extLst>
          </p:cNvPr>
          <p:cNvSpPr/>
          <p:nvPr/>
        </p:nvSpPr>
        <p:spPr bwMode="gray">
          <a:xfrm>
            <a:off x="770475" y="2713707"/>
            <a:ext cx="4666498" cy="1782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" y="144001"/>
            <a:ext cx="10263772" cy="677558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0" y="863503"/>
            <a:ext cx="11473384" cy="320601"/>
          </a:xfrm>
        </p:spPr>
        <p:txBody>
          <a:bodyPr/>
          <a:lstStyle/>
          <a:p>
            <a:pPr algn="l"/>
            <a:r>
              <a:rPr lang="en-US" sz="1800" b="0" i="0" u="sng" strike="noStrike" baseline="0" dirty="0">
                <a:latin typeface="NimbusRomNo9L-Regu"/>
              </a:rPr>
              <a:t>Goal</a:t>
            </a:r>
            <a:r>
              <a:rPr lang="en-US" sz="1800" b="0" i="0" u="none" strike="noStrike" baseline="0" dirty="0">
                <a:latin typeface="NimbusRomNo9L-Regu"/>
              </a:rPr>
              <a:t>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70" y="1518880"/>
            <a:ext cx="6150811" cy="147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06" y="3376194"/>
            <a:ext cx="6569943" cy="209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43" y="3055940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5" y="5982837"/>
            <a:ext cx="4919695" cy="634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DA5F1D-035E-4E0C-B0AD-A9F5FA17057F}"/>
                  </a:ext>
                </a:extLst>
              </p:cNvPr>
              <p:cNvSpPr txBox="1"/>
              <p:nvPr/>
            </p:nvSpPr>
            <p:spPr bwMode="gray">
              <a:xfrm>
                <a:off x="848499" y="5587533"/>
                <a:ext cx="52475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i="0" u="none" strike="noStrike" baseline="0" dirty="0">
                    <a:latin typeface="NimbusRomNo9L-Medi"/>
                  </a:rPr>
                  <a:t>Loss Function </a:t>
                </a:r>
                <a:r>
                  <a:rPr lang="en-US" dirty="0">
                    <a:latin typeface="NimbusRomNo9L-Med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NimbusRomNo9L-Medi"/>
                  </a:rPr>
                  <a:t>=</a:t>
                </a:r>
                <a:r>
                  <a:rPr lang="en-US" dirty="0" err="1">
                    <a:latin typeface="NimbusRomNo9L-Medi"/>
                  </a:rPr>
                  <a:t>backcasting</a:t>
                </a:r>
                <a:r>
                  <a:rPr lang="en-US" dirty="0">
                    <a:latin typeface="NimbusRomNo9L-Medi"/>
                  </a:rPr>
                  <a:t> over K timestamps)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DA5F1D-035E-4E0C-B0AD-A9F5FA17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8499" y="5587533"/>
                <a:ext cx="5247502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68" y="4892472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1682176" y="4465655"/>
            <a:ext cx="2793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Medi"/>
              </a:rPr>
              <a:t>Latent Correlation Layer</a:t>
            </a:r>
          </a:p>
          <a:p>
            <a:pPr algn="ctr"/>
            <a:r>
              <a:rPr lang="en-US" dirty="0">
                <a:latin typeface="NimbusRomNo9L-Medi"/>
              </a:rPr>
              <a:t>(self-attention mechanism)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55" y="1769105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1500826" y="1272886"/>
            <a:ext cx="345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Graph Fourier Transform (GFT) </a:t>
            </a:r>
            <a:r>
              <a:rPr lang="en-US" sz="1800" i="0" u="none" strike="noStrike" baseline="0" dirty="0">
                <a:latin typeface="NimbusRomNo9L-Regu"/>
              </a:rPr>
              <a:t>(inter-series relationships)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1273776" y="2783339"/>
            <a:ext cx="33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Discrete Fourier Transform (DFT)</a:t>
            </a:r>
          </a:p>
          <a:p>
            <a:pPr algn="ctr"/>
            <a:r>
              <a:rPr lang="en-US" dirty="0">
                <a:latin typeface="NimbusRomNo9L-Regu"/>
              </a:rPr>
              <a:t>(intra-series correlations)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C9A6-B4D3-4B8F-A846-78D94C0B7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457" y="3492118"/>
            <a:ext cx="3838057" cy="38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83BA-043D-44A3-9A94-73461668EE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220" y="3881665"/>
            <a:ext cx="3829050" cy="361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4EFDD1-6C7C-4C5F-9CB4-D924705CDAFA}"/>
              </a:ext>
            </a:extLst>
          </p:cNvPr>
          <p:cNvSpPr txBox="1"/>
          <p:nvPr/>
        </p:nvSpPr>
        <p:spPr bwMode="gray">
          <a:xfrm>
            <a:off x="7274010" y="5772199"/>
            <a:ext cx="441674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Cao, </a:t>
            </a:r>
            <a:r>
              <a:rPr lang="en-US" sz="1100" dirty="0" err="1"/>
              <a:t>Defu</a:t>
            </a:r>
            <a:r>
              <a:rPr lang="en-US" sz="1100" dirty="0"/>
              <a:t>, et al. "Spectral Temporal Graph Neural Network for Multivariate Time-series Forecasting." </a:t>
            </a:r>
            <a:r>
              <a:rPr lang="en-US" sz="1100" dirty="0" err="1"/>
              <a:t>NeurIPS</a:t>
            </a:r>
            <a:r>
              <a:rPr lang="en-US" sz="1100" dirty="0"/>
              <a:t>, 33 (2020).</a:t>
            </a:r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Temporal Evolution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0" y="870148"/>
            <a:ext cx="8063501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 (and Graph Neural ODE)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8AC0BA-E82E-4575-8486-CFFB306CD4DB}"/>
              </a:ext>
            </a:extLst>
          </p:cNvPr>
          <p:cNvSpPr/>
          <p:nvPr/>
        </p:nvSpPr>
        <p:spPr bwMode="gray">
          <a:xfrm>
            <a:off x="106190" y="3742404"/>
            <a:ext cx="11912140" cy="1529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942772"/>
            <a:ext cx="11473384" cy="758156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trajectories of multiple interacting agents</a:t>
            </a:r>
          </a:p>
          <a:p>
            <a:r>
              <a:rPr lang="en-US" u="sng" dirty="0"/>
              <a:t>Approach</a:t>
            </a:r>
            <a:r>
              <a:rPr lang="en-US" dirty="0"/>
              <a:t>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" y="1851459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8801741" y="4322426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Loss Functions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768"/>
            <a:ext cx="10168976" cy="84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3865173"/>
            <a:ext cx="7078717" cy="1319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10062518" y="5402768"/>
            <a:ext cx="2084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NimbusRomNo9L-Regu"/>
              </a:rPr>
              <a:t>L</a:t>
            </a:r>
            <a:r>
              <a:rPr lang="en-US" sz="1800" b="1" i="0" u="none" strike="noStrike" baseline="0" dirty="0">
                <a:latin typeface="NimbusRomNo9L-Regu"/>
              </a:rPr>
              <a:t>atent interaction graph is inferred at each time step</a:t>
            </a:r>
          </a:p>
          <a:p>
            <a:pPr algn="l"/>
            <a:r>
              <a:rPr lang="en-US" b="1" dirty="0">
                <a:latin typeface="NimbusRomNo9L-Regu"/>
              </a:rPr>
              <a:t>by a factorization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BC1B9-7321-4971-9F51-6D8F7A8BAE05}"/>
              </a:ext>
            </a:extLst>
          </p:cNvPr>
          <p:cNvSpPr txBox="1"/>
          <p:nvPr/>
        </p:nvSpPr>
        <p:spPr bwMode="gray">
          <a:xfrm>
            <a:off x="7568471" y="2100050"/>
            <a:ext cx="39974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BX10"/>
              </a:rPr>
              <a:t>C</a:t>
            </a:r>
            <a:r>
              <a:rPr lang="en-US" dirty="0">
                <a:latin typeface="NimbusRomNo9L-Regu"/>
              </a:rPr>
              <a:t>:</a:t>
            </a:r>
            <a:r>
              <a:rPr lang="en-US" sz="1800" b="0" i="0" u="none" strike="noStrike" baseline="0" dirty="0">
                <a:latin typeface="NimbusRomNo9L-Regu"/>
              </a:rPr>
              <a:t> context information</a:t>
            </a:r>
          </a:p>
          <a:p>
            <a:r>
              <a:rPr lang="en-US" sz="1800" b="0" i="0" u="none" strike="noStrike" baseline="0" dirty="0">
                <a:latin typeface="CMSY10"/>
              </a:rPr>
              <a:t>G</a:t>
            </a:r>
            <a:r>
              <a:rPr lang="de-DE" baseline="-25000" dirty="0">
                <a:latin typeface="CMSY10"/>
              </a:rPr>
              <a:t>ß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denotes the latent interaction graph</a:t>
            </a:r>
          </a:p>
          <a:p>
            <a:r>
              <a:rPr lang="en-US" dirty="0">
                <a:latin typeface="NimbusRomNo9L-Regu"/>
              </a:rPr>
              <a:t>H</a:t>
            </a:r>
            <a:r>
              <a:rPr lang="en-US" baseline="-25000" dirty="0">
                <a:latin typeface="NimbusRomNo9L-Regu"/>
              </a:rPr>
              <a:t>i</a:t>
            </a:r>
            <a:r>
              <a:rPr lang="en-US" dirty="0">
                <a:latin typeface="NimbusRomNo9L-Regu"/>
              </a:rPr>
              <a:t>: Recurrent Unit</a:t>
            </a:r>
          </a:p>
          <a:p>
            <a:r>
              <a:rPr lang="en-US" sz="1800" b="0" i="0" u="none" strike="noStrike" baseline="0" dirty="0">
                <a:latin typeface="CMSY10"/>
              </a:rPr>
              <a:t>G’</a:t>
            </a:r>
            <a:r>
              <a:rPr lang="de-DE" baseline="-25000" dirty="0">
                <a:latin typeface="CMSY10"/>
              </a:rPr>
              <a:t>ß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adjusted interaction graph</a:t>
            </a:r>
          </a:p>
          <a:p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MI7"/>
              </a:rPr>
              <a:t>h</a:t>
            </a:r>
            <a:r>
              <a:rPr lang="en-US" sz="1800" b="0" i="0" u="none" strike="noStrike" baseline="0" dirty="0">
                <a:latin typeface="CMMI7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and </a:t>
            </a:r>
            <a:r>
              <a:rPr lang="en-US" sz="1800" b="0" i="0" u="none" strike="noStrike" baseline="0" dirty="0" err="1">
                <a:latin typeface="CMMI10"/>
              </a:rPr>
              <a:t>T</a:t>
            </a:r>
            <a:r>
              <a:rPr lang="en-US" sz="1800" b="0" i="0" u="none" strike="noStrike" baseline="-25000" dirty="0" err="1">
                <a:latin typeface="CMMI7"/>
              </a:rPr>
              <a:t>f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forecasting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</a:t>
            </a:r>
            <a:r>
              <a:rPr lang="en-US" dirty="0" err="1"/>
              <a:t>Networkd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4" y="867317"/>
            <a:ext cx="11697731" cy="569187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Bronstein, M., </a:t>
            </a:r>
            <a:r>
              <a:rPr lang="en-US" sz="1300" b="1" dirty="0">
                <a:latin typeface="Verdana (body)"/>
              </a:rPr>
              <a:t>Graph ML at Twitter, </a:t>
            </a:r>
            <a:r>
              <a:rPr lang="en-US" sz="1300" dirty="0">
                <a:latin typeface="Verdana (body)"/>
              </a:rPr>
              <a:t>2020 </a:t>
            </a:r>
            <a:r>
              <a:rPr lang="en-US" sz="1300" dirty="0">
                <a:latin typeface="Verdana (body)"/>
                <a:hlinkClick r:id="rId2"/>
              </a:rPr>
              <a:t>https://blog.twitter.com/engineering/en_us/topics/insights/2020/graph-ml-at-twitter.html</a:t>
            </a:r>
            <a:r>
              <a:rPr lang="en-US" sz="1300" dirty="0">
                <a:latin typeface="Verdana (body)"/>
              </a:rPr>
              <a:t> </a:t>
            </a:r>
            <a:endParaRPr lang="en-US" sz="1300" b="0" i="0" u="none" strike="noStrike" baseline="0" dirty="0">
              <a:latin typeface="Verdana (body)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u="none" strike="noStrike" baseline="0" dirty="0" err="1">
                <a:latin typeface="Verdana (body)"/>
              </a:rPr>
              <a:t>Kazemi</a:t>
            </a:r>
            <a:r>
              <a:rPr lang="en-US" sz="1300" b="0" i="0" u="none" strike="noStrike" baseline="0" dirty="0">
                <a:latin typeface="Verdana (body)"/>
              </a:rPr>
              <a:t>, et al., </a:t>
            </a:r>
            <a:r>
              <a:rPr lang="en-US" sz="1300" b="1" i="0" u="none" strike="noStrike" baseline="0" dirty="0">
                <a:latin typeface="Verdana (body)"/>
              </a:rPr>
              <a:t>Representation learning for dynamic graphs: A survey.  </a:t>
            </a:r>
            <a:r>
              <a:rPr lang="en-US" sz="1300" dirty="0">
                <a:latin typeface="Verdana (body)"/>
              </a:rPr>
              <a:t>JMLR</a:t>
            </a:r>
            <a:r>
              <a:rPr lang="en-US" sz="1300" b="0" i="0" u="none" strike="noStrike" baseline="0" dirty="0">
                <a:latin typeface="Verdana (body)"/>
              </a:rPr>
              <a:t>, 21(70), 2020. 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300" i="0" u="none" strike="noStrike" baseline="0" dirty="0">
                <a:latin typeface="Verdana (body)"/>
              </a:rPr>
              <a:t>Knyazev, B.,</a:t>
            </a:r>
            <a:r>
              <a:rPr lang="en-US" sz="1300" b="1" i="0" u="none" strike="noStrike" baseline="0" dirty="0">
                <a:latin typeface="Verdana (body)"/>
              </a:rPr>
              <a:t> Spectral Graph Convolution Explained and Implemented Step By Step</a:t>
            </a:r>
            <a:r>
              <a:rPr lang="en-US" sz="1300" b="0" i="0" u="none" strike="noStrike" baseline="0" dirty="0">
                <a:latin typeface="Verdana (body)"/>
              </a:rPr>
              <a:t> </a:t>
            </a:r>
            <a:r>
              <a:rPr lang="en-US" sz="1300" b="0" i="0" u="none" strike="noStrike" baseline="0" dirty="0">
                <a:latin typeface="Verdana (body)"/>
                <a:hlinkClick r:id="rId3"/>
              </a:rPr>
              <a:t>https://towardsdatascience.com/spectral-graph-convolution-explained-and-implemented-step-by-step-2e495b57f801</a:t>
            </a:r>
            <a:r>
              <a:rPr lang="en-US" sz="1300" b="0" i="0" u="none" strike="noStrike" baseline="0" dirty="0">
                <a:latin typeface="Verdana (body)"/>
              </a:rPr>
              <a:t> </a:t>
            </a:r>
            <a:endParaRPr lang="en-US" sz="1300" dirty="0">
              <a:latin typeface="Verdana (body)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Dan Spielman, </a:t>
            </a:r>
            <a:r>
              <a:rPr lang="en-US" sz="1300" b="1" dirty="0">
                <a:latin typeface="Verdana (body)"/>
              </a:rPr>
              <a:t>Course on Spectral Graph Theory</a:t>
            </a:r>
            <a:r>
              <a:rPr lang="en-US" sz="1300" dirty="0">
                <a:latin typeface="Verdana (body)"/>
              </a:rPr>
              <a:t>, Yale, 2015 - </a:t>
            </a:r>
            <a:r>
              <a:rPr lang="en-US" sz="1300" dirty="0">
                <a:latin typeface="Verdana (body)"/>
                <a:hlinkClick r:id="rId4"/>
              </a:rPr>
              <a:t>http://www.cs.yale.edu/homes/spielman/561/</a:t>
            </a:r>
            <a:r>
              <a:rPr lang="en-US" sz="1300" dirty="0">
                <a:latin typeface="Verdana (body)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Cao, D., et al., </a:t>
            </a:r>
            <a:r>
              <a:rPr lang="en-US" sz="1300" b="1" dirty="0">
                <a:latin typeface="Verdana (body)"/>
              </a:rPr>
              <a:t>Spectral Temporal Graph Neural Network for Multivariate Time-series Forecasting, </a:t>
            </a:r>
            <a:r>
              <a:rPr lang="en-US" sz="1300" dirty="0" err="1">
                <a:latin typeface="Verdana (body)"/>
              </a:rPr>
              <a:t>NeurIPS</a:t>
            </a:r>
            <a:r>
              <a:rPr lang="en-US" sz="1300" dirty="0">
                <a:latin typeface="Verdana (body)"/>
              </a:rPr>
              <a:t>, 2020.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>
                <a:solidFill>
                  <a:srgbClr val="222222"/>
                </a:solidFill>
                <a:latin typeface="Verdana (body)"/>
              </a:rPr>
              <a:t>Bruna, et al., </a:t>
            </a:r>
            <a:r>
              <a:rPr lang="en-US" sz="1300" b="1" dirty="0">
                <a:solidFill>
                  <a:srgbClr val="222222"/>
                </a:solidFill>
                <a:latin typeface="Verdana (body)"/>
              </a:rPr>
              <a:t>Spectral Networks and Deep Locally Connected Networks on Graphs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ICLR, 2014.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dirty="0" err="1">
                <a:solidFill>
                  <a:srgbClr val="222222"/>
                </a:solidFill>
                <a:effectLst/>
                <a:latin typeface="Verdana (body)"/>
              </a:rPr>
              <a:t>Kipf</a:t>
            </a:r>
            <a:r>
              <a:rPr lang="en-US" sz="1300" b="0" i="0" dirty="0">
                <a:solidFill>
                  <a:srgbClr val="222222"/>
                </a:solidFill>
                <a:effectLst/>
                <a:latin typeface="Verdana (body)"/>
              </a:rPr>
              <a:t>, T. N. &amp; Welling, M., </a:t>
            </a:r>
            <a:r>
              <a:rPr lang="en-US" sz="1300" b="1" i="0" dirty="0">
                <a:solidFill>
                  <a:srgbClr val="222222"/>
                </a:solidFill>
                <a:effectLst/>
                <a:latin typeface="Verdana (body)"/>
              </a:rPr>
              <a:t>Semi-supervised classification with graph convolutional networks</a:t>
            </a:r>
            <a:r>
              <a:rPr lang="en-US" sz="1300" b="0" i="0" dirty="0">
                <a:solidFill>
                  <a:srgbClr val="222222"/>
                </a:solidFill>
                <a:effectLst/>
                <a:latin typeface="Verdana (body)"/>
              </a:rPr>
              <a:t>, ICRL, 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dirty="0">
                <a:solidFill>
                  <a:srgbClr val="222222"/>
                </a:solidFill>
                <a:latin typeface="Verdana (body)"/>
              </a:rPr>
              <a:t>Rossi, et al., </a:t>
            </a:r>
            <a:r>
              <a:rPr lang="en-US" sz="1300" b="1" dirty="0">
                <a:solidFill>
                  <a:srgbClr val="222222"/>
                </a:solidFill>
                <a:latin typeface="Verdana (body)"/>
              </a:rPr>
              <a:t>Temporal Graph Neural Networks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</a:t>
            </a:r>
            <a:r>
              <a:rPr lang="en-US" sz="1300" dirty="0" err="1">
                <a:solidFill>
                  <a:srgbClr val="222222"/>
                </a:solidFill>
                <a:latin typeface="Verdana (body)"/>
              </a:rPr>
              <a:t>NeurIPS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2020.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Wang, X.,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Traffic Flow Prediction via Spatial Temporal Graph Neural Network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,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Proceedings of The Web Conference, </a:t>
            </a:r>
            <a:r>
              <a:rPr kumimoji="0" lang="en-GB" sz="1300" b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2020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Chen, </a:t>
            </a:r>
            <a:r>
              <a:rPr kumimoji="0" lang="en-GB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Fanglan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Graph Convolutional Networks with Kalman Filtering for Traffic Prediction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ICAGIS,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2020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Qiu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Z.,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Learning </a:t>
            </a:r>
            <a:r>
              <a:rPr kumimoji="0" lang="en-GB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spatio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-temporal representation with pseudo-3d residual networks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,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IEEE ICCV,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 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2017.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D. Tran, et al., "Learning Spatiotemporal Features with 3D Convolutional Networks," IEEE ICCV, 2015.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Yu, B.,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3d graph convolutional networks with temporal graphs: A spatial information free framework for traffic forecasting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2019.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 (will be scheduled individually)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sz="2000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Similarity or clustering </a:t>
            </a:r>
            <a:r>
              <a:rPr lang="en-US" sz="2000" dirty="0" err="1"/>
              <a:t>w.r.t.</a:t>
            </a:r>
            <a:r>
              <a:rPr lang="en-US" sz="2000" dirty="0"/>
              <a:t> time</a:t>
            </a:r>
          </a:p>
          <a:p>
            <a:endParaRPr lang="en-US" sz="2000" dirty="0"/>
          </a:p>
          <a:p>
            <a:r>
              <a:rPr lang="en-US" sz="2000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43261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875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2014]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Semi-supervised classification with graph convolutional networks [</a:t>
            </a:r>
            <a:r>
              <a:rPr lang="en-US" sz="2000" dirty="0" err="1">
                <a:solidFill>
                  <a:srgbClr val="222222"/>
                </a:solidFill>
                <a:latin typeface="+mj-lt"/>
              </a:rPr>
              <a:t>Kipf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 &amp; Welling 2017]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Temporal Graph Neural Network for Multivariate Time-series Forecasting [Cao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b="1" dirty="0"/>
              <a:t>Discrete to Continuous Time</a:t>
            </a:r>
            <a:r>
              <a:rPr lang="en-US" sz="1800" dirty="0"/>
              <a:t>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From discrete time (recap)</a:t>
            </a:r>
            <a:br>
              <a:rPr lang="en-US" dirty="0"/>
            </a:br>
            <a:r>
              <a:rPr lang="en-US" dirty="0"/>
              <a:t>to continuous time</a:t>
            </a:r>
          </a:p>
        </p:txBody>
      </p:sp>
    </p:spTree>
    <p:extLst>
      <p:ext uri="{BB962C8B-B14F-4D97-AF65-F5344CB8AC3E}">
        <p14:creationId xmlns:p14="http://schemas.microsoft.com/office/powerpoint/2010/main" val="2415923828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7312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effectLst/>
                <a:latin typeface="Calibri" panose="020F0502020204030204" pitchFamily="34" charset="0"/>
              </a:rPr>
              <a:t>Goal</a:t>
            </a:r>
            <a:r>
              <a:rPr lang="en-US" sz="24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24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</a:rPr>
              <a:t>Time stamps increase along the path</a:t>
            </a: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3592</Words>
  <Application>Microsoft Office PowerPoint</Application>
  <PresentationFormat>Widescreen</PresentationFormat>
  <Paragraphs>386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CMSY10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(body)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From discrete time (recap) to continuous time</vt:lpstr>
      <vt:lpstr>Temporal Page Rank </vt:lpstr>
      <vt:lpstr>Temporal PageRank – Augmented Graph</vt:lpstr>
      <vt:lpstr>Temporal Graph Neural Networks [Rossi et al. 2020] </vt:lpstr>
      <vt:lpstr>Flow of the TGN operation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Laplacian Eigenmaps and Spectral Techniques [Belkin &amp; Niyogi 2001]</vt:lpstr>
      <vt:lpstr>Graph Laplacian visualization [Knyazev 2019]</vt:lpstr>
      <vt:lpstr>Spectral Networks [Bruna et al. 2014]</vt:lpstr>
      <vt:lpstr>Spectral Graph Convolutions [Kipf &amp; Welling 2017] </vt:lpstr>
      <vt:lpstr>Spectral Temporal Graph Neural Network for Multivariate Time-series Forecasting </vt:lpstr>
      <vt:lpstr>Temporal Evolution</vt:lpstr>
      <vt:lpstr>EvolveGraph: Multi-agent trajectory prediction w/ dynamic relational reasoning</vt:lpstr>
      <vt:lpstr>Suggested Readings on Temporal Graph Networkd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103</cp:revision>
  <dcterms:created xsi:type="dcterms:W3CDTF">2020-12-16T15:45:57Z</dcterms:created>
  <dcterms:modified xsi:type="dcterms:W3CDTF">2021-01-05T11:54:59Z</dcterms:modified>
</cp:coreProperties>
</file>